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7" r:id="rId3"/>
    <p:sldId id="268" r:id="rId4"/>
    <p:sldId id="257" r:id="rId5"/>
    <p:sldId id="258" r:id="rId6"/>
    <p:sldId id="275" r:id="rId7"/>
    <p:sldId id="276" r:id="rId8"/>
    <p:sldId id="269" r:id="rId9"/>
    <p:sldId id="270" r:id="rId10"/>
    <p:sldId id="271" r:id="rId11"/>
    <p:sldId id="272" r:id="rId12"/>
    <p:sldId id="273" r:id="rId13"/>
    <p:sldId id="274" r:id="rId14"/>
    <p:sldId id="259" r:id="rId15"/>
    <p:sldId id="260" r:id="rId16"/>
    <p:sldId id="261" r:id="rId17"/>
    <p:sldId id="262" r:id="rId18"/>
    <p:sldId id="263" r:id="rId19"/>
    <p:sldId id="264" r:id="rId20"/>
    <p:sldId id="277" r:id="rId21"/>
    <p:sldId id="265" r:id="rId22"/>
    <p:sldId id="26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93" autoAdjust="0"/>
  </p:normalViewPr>
  <p:slideViewPr>
    <p:cSldViewPr>
      <p:cViewPr varScale="1">
        <p:scale>
          <a:sx n="84" d="100"/>
          <a:sy n="84" d="100"/>
        </p:scale>
        <p:origin x="869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A1274-CBEA-468A-8CBE-E14C3B3203FA}" type="datetimeFigureOut">
              <a:rPr lang="en-US" smtClean="0"/>
              <a:pPr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FD647445-74BF-4A38-B7EF-875008FC66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372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A1274-CBEA-468A-8CBE-E14C3B3203FA}" type="datetimeFigureOut">
              <a:rPr lang="en-US" smtClean="0"/>
              <a:pPr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7445-74BF-4A38-B7EF-875008FC66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103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A1274-CBEA-468A-8CBE-E14C3B3203FA}" type="datetimeFigureOut">
              <a:rPr lang="en-US" smtClean="0"/>
              <a:pPr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647445-74BF-4A38-B7EF-875008FC66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368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A1274-CBEA-468A-8CBE-E14C3B3203FA}" type="datetimeFigureOut">
              <a:rPr lang="en-US" smtClean="0"/>
              <a:pPr/>
              <a:t>12/11/2017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D647445-74BF-4A38-B7EF-875008FC66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373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A1274-CBEA-468A-8CBE-E14C3B3203FA}" type="datetimeFigureOut">
              <a:rPr lang="en-US" smtClean="0"/>
              <a:pPr/>
              <a:t>12/11/2017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D647445-74BF-4A38-B7EF-875008FC66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276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A1274-CBEA-468A-8CBE-E14C3B3203FA}" type="datetimeFigureOut">
              <a:rPr lang="en-US" smtClean="0"/>
              <a:pPr/>
              <a:t>12/11/2017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7445-74BF-4A38-B7EF-875008FC66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509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A1274-CBEA-468A-8CBE-E14C3B3203FA}" type="datetimeFigureOut">
              <a:rPr lang="en-US" smtClean="0"/>
              <a:pPr/>
              <a:t>12/11/2017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7445-74BF-4A38-B7EF-875008FC66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11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A1274-CBEA-468A-8CBE-E14C3B3203FA}" type="datetimeFigureOut">
              <a:rPr lang="en-US" smtClean="0"/>
              <a:pPr/>
              <a:t>12/11/2017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7445-74BF-4A38-B7EF-875008FC66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150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A1274-CBEA-468A-8CBE-E14C3B3203FA}" type="datetimeFigureOut">
              <a:rPr lang="en-US" smtClean="0"/>
              <a:pPr/>
              <a:t>12/11/2017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D647445-74BF-4A38-B7EF-875008FC66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857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A1274-CBEA-468A-8CBE-E14C3B3203FA}" type="datetimeFigureOut">
              <a:rPr lang="en-US" smtClean="0"/>
              <a:pPr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647445-74BF-4A38-B7EF-875008FC66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85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A1274-CBEA-468A-8CBE-E14C3B3203FA}" type="datetimeFigureOut">
              <a:rPr lang="en-US" smtClean="0"/>
              <a:pPr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D647445-74BF-4A38-B7EF-875008FC66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5460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A1274-CBEA-468A-8CBE-E14C3B3203FA}" type="datetimeFigureOut">
              <a:rPr lang="en-US" smtClean="0"/>
              <a:pPr/>
              <a:t>12/11/2017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D647445-74BF-4A38-B7EF-875008FC66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419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A1274-CBEA-468A-8CBE-E14C3B3203FA}" type="datetimeFigureOut">
              <a:rPr lang="en-US" smtClean="0"/>
              <a:pPr/>
              <a:t>12/11/2017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D647445-74BF-4A38-B7EF-875008FC66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98022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A1274-CBEA-468A-8CBE-E14C3B3203FA}" type="datetimeFigureOut">
              <a:rPr lang="en-US" smtClean="0"/>
              <a:pPr/>
              <a:t>12/11/2017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D647445-74BF-4A38-B7EF-875008FC66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5428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A1274-CBEA-468A-8CBE-E14C3B3203FA}" type="datetimeFigureOut">
              <a:rPr lang="en-US" smtClean="0"/>
              <a:pPr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7445-74BF-4A38-B7EF-875008FC66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1146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A1274-CBEA-468A-8CBE-E14C3B3203FA}" type="datetimeFigureOut">
              <a:rPr lang="en-US" smtClean="0"/>
              <a:pPr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7445-74BF-4A38-B7EF-875008FC66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965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A1274-CBEA-468A-8CBE-E14C3B3203FA}" type="datetimeFigureOut">
              <a:rPr lang="en-US" smtClean="0"/>
              <a:pPr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D647445-74BF-4A38-B7EF-875008FC66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265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Birth of the </a:t>
            </a:r>
            <a:r>
              <a:rPr lang="en-US" dirty="0" err="1" smtClean="0"/>
              <a:t>Narcos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Pan-American Illicit Networks, 1945-1965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think about….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Drug trafficking in the 21</a:t>
            </a:r>
            <a:r>
              <a:rPr lang="en-US" baseline="30000" dirty="0" smtClean="0"/>
              <a:t>st</a:t>
            </a:r>
            <a:r>
              <a:rPr lang="en-US" dirty="0" smtClean="0"/>
              <a:t> century?</a:t>
            </a:r>
          </a:p>
          <a:p>
            <a:r>
              <a:rPr lang="en-US" dirty="0" smtClean="0"/>
              <a:t>Who does it?</a:t>
            </a:r>
          </a:p>
          <a:p>
            <a:r>
              <a:rPr lang="en-US" dirty="0" smtClean="0"/>
              <a:t>Where does it come from?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 how should we think about the term….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“Pan-American”?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Between 1947 and 1964….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“a wholly new class of international cocaine traffickers swiftly arose, formed by little-known Peruvians, Bolivians, Cubans, Chileans, Mexicans, Brazilians, and Argentines.”</a:t>
            </a:r>
          </a:p>
          <a:p>
            <a:r>
              <a:rPr lang="en-US" dirty="0" smtClean="0"/>
              <a:t>First – what to make of this timing (think about discussions from last week)?</a:t>
            </a:r>
          </a:p>
          <a:p>
            <a:r>
              <a:rPr lang="en-US" dirty="0" smtClean="0"/>
              <a:t>Began making connections to such US cities as New York and Miami.</a:t>
            </a:r>
          </a:p>
          <a:p>
            <a:r>
              <a:rPr lang="en-US" dirty="0" smtClean="0"/>
              <a:t>This “pre-Colombian” routes helped set the stage for the explosion of cocaine in the 1970s…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era of mass smuggling of cocaine from South America….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Seems to kick off in the late 1930s.</a:t>
            </a:r>
          </a:p>
          <a:p>
            <a:r>
              <a:rPr lang="en-US" dirty="0" smtClean="0"/>
              <a:t>Making this possible?</a:t>
            </a:r>
          </a:p>
          <a:p>
            <a:r>
              <a:rPr lang="en-US" dirty="0" smtClean="0"/>
              <a:t>Technology: the rise of passenger air travel – and then international air travel.</a:t>
            </a:r>
          </a:p>
          <a:p>
            <a:r>
              <a:rPr lang="en-US" dirty="0" smtClean="0"/>
              <a:t>Demand: migration and immigration have brought customers to places like New York.</a:t>
            </a:r>
          </a:p>
          <a:p>
            <a:r>
              <a:rPr lang="en-US" dirty="0" smtClean="0"/>
              <a:t>Culture: emerging jazz scene and white counterculture and its attitude toward drug use.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Jazz performers….</a:t>
            </a:r>
            <a:endParaRPr lang="en-US" dirty="0"/>
          </a:p>
        </p:txBody>
      </p:sp>
      <p:pic>
        <p:nvPicPr>
          <p:cNvPr id="1026" name="Picture 2" descr="https://upload.wikimedia.org/wikipedia/commons/6/61/Charlie_Parker,_Tommy_Potter,_Miles_Davis,_Max_Roach_(Gottlieb_06941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371600"/>
            <a:ext cx="449580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9333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Beat Generation….</a:t>
            </a:r>
            <a:endParaRPr lang="en-US" dirty="0"/>
          </a:p>
        </p:txBody>
      </p:sp>
      <p:pic>
        <p:nvPicPr>
          <p:cNvPr id="2050" name="Picture 2" descr="https://s-media-cache-ak0.pinimg.com/236x/d9/ee/2b/d9ee2bad4538280128fe3b7ed1239b5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447800"/>
            <a:ext cx="49530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9058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And, over time, urban development….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133600"/>
            <a:ext cx="6591300" cy="4267200"/>
          </a:xfrm>
        </p:spPr>
      </p:pic>
    </p:spTree>
    <p:extLst>
      <p:ext uri="{BB962C8B-B14F-4D97-AF65-F5344CB8AC3E}">
        <p14:creationId xmlns:p14="http://schemas.microsoft.com/office/powerpoint/2010/main" val="839940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Meyer Lansky</a:t>
            </a:r>
            <a:endParaRPr lang="en-US" dirty="0"/>
          </a:p>
        </p:txBody>
      </p:sp>
      <p:pic>
        <p:nvPicPr>
          <p:cNvPr id="4" name="Content Placeholder 3" descr="meyer-lansky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057400" y="1676400"/>
            <a:ext cx="4953000" cy="4495799"/>
          </a:xfrm>
        </p:spPr>
      </p:pic>
    </p:spTree>
    <p:extLst>
      <p:ext uri="{BB962C8B-B14F-4D97-AF65-F5344CB8AC3E}">
        <p14:creationId xmlns:p14="http://schemas.microsoft.com/office/powerpoint/2010/main" val="412909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World War II….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Interrupted narcotics shipments to the US from Asia and Europe, gangster Lansky opened a new route through Mexico.</a:t>
            </a:r>
          </a:p>
          <a:p>
            <a:r>
              <a:rPr lang="en-US" dirty="0"/>
              <a:t>P</a:t>
            </a:r>
            <a:r>
              <a:rPr lang="en-US" dirty="0" smtClean="0"/>
              <a:t>oint person in Mexico? Howard “Happy” Meltzer.</a:t>
            </a:r>
          </a:p>
          <a:p>
            <a:r>
              <a:rPr lang="en-US" dirty="0" smtClean="0"/>
              <a:t>And in charge of getting the drugs into the US?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59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Bugsy Siegel</a:t>
            </a:r>
            <a:endParaRPr lang="en-US" dirty="0"/>
          </a:p>
        </p:txBody>
      </p:sp>
      <p:pic>
        <p:nvPicPr>
          <p:cNvPr id="4" name="Content Placeholder 3" descr="bugsy-siegel-sized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514600" y="1752600"/>
            <a:ext cx="4114799" cy="4419600"/>
          </a:xfrm>
        </p:spPr>
      </p:pic>
    </p:spTree>
    <p:extLst>
      <p:ext uri="{BB962C8B-B14F-4D97-AF65-F5344CB8AC3E}">
        <p14:creationId xmlns:p14="http://schemas.microsoft.com/office/powerpoint/2010/main" val="36160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Siegel….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Oversaw a fleet of planes, speedboats, and cars smuggling opium into Southern California.</a:t>
            </a:r>
          </a:p>
          <a:p>
            <a:r>
              <a:rPr lang="en-US" dirty="0" smtClean="0"/>
              <a:t>Often smuggled the drugs himself in his Chrysler Royal convertible.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89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 Vegas….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Became a sort of way-station for this drug trade, as the product would then go out to the coasts and the Midwest.</a:t>
            </a:r>
          </a:p>
          <a:p>
            <a:r>
              <a:rPr lang="en-US" dirty="0" smtClean="0"/>
              <a:t>Also a place to both launder and invest drug money.</a:t>
            </a:r>
          </a:p>
          <a:p>
            <a:r>
              <a:rPr lang="en-US" dirty="0" smtClean="0"/>
              <a:t>It was drug profits that paid for Siegel’s Flamingo casino.</a:t>
            </a:r>
          </a:p>
          <a:p>
            <a:r>
              <a:rPr lang="en-US" dirty="0" smtClean="0"/>
              <a:t>Opened in 1947 and marked the beginning of the modern Las Vegas Strip.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16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Elsewhere in the US….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Who is leading the charge?</a:t>
            </a:r>
          </a:p>
          <a:p>
            <a:r>
              <a:rPr lang="en-US" dirty="0" smtClean="0"/>
              <a:t>“Chile, with Cuba, was the major and now-forgotten transit route for illicit cocaine through the 1950s.”</a:t>
            </a:r>
          </a:p>
          <a:p>
            <a:r>
              <a:rPr lang="en-US" dirty="0" smtClean="0"/>
              <a:t>Why Cuba?</a:t>
            </a:r>
          </a:p>
          <a:p>
            <a:r>
              <a:rPr lang="en-US" dirty="0" smtClean="0"/>
              <a:t>For Chile, geography helped here: it bordered Peru and served as Bolivia’s outlet to the sea.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Huasaff-Harb</a:t>
            </a:r>
            <a:r>
              <a:rPr lang="en-US" dirty="0" smtClean="0"/>
              <a:t> clan emerged as the dominant force in Chile, building cocaine labs as early as 1952.</a:t>
            </a:r>
          </a:p>
          <a:p>
            <a:r>
              <a:rPr lang="en-US" dirty="0" smtClean="0"/>
              <a:t>Paid off politicians and the police (starting a long-running tradition).</a:t>
            </a:r>
          </a:p>
          <a:p>
            <a:r>
              <a:rPr lang="en-US" dirty="0" smtClean="0"/>
              <a:t>Why would such officials be likely to take bribes?</a:t>
            </a:r>
          </a:p>
          <a:p>
            <a:r>
              <a:rPr lang="en-US" dirty="0" smtClean="0"/>
              <a:t>But still ended up getting caught in 1959 (after the downfall of their police protector).</a:t>
            </a:r>
          </a:p>
          <a:p>
            <a:r>
              <a:rPr lang="en-US" dirty="0" smtClean="0"/>
              <a:t>What did this do to drug trade?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dispersed it throughout the region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“Their prosecution, however, mainly served to disperse cocaine into a more competitive enterprise employing hundreds of Chileans. After 1960, ever more cocaine moved to Mexico.”</a:t>
            </a:r>
          </a:p>
          <a:p>
            <a:r>
              <a:rPr lang="en-US" dirty="0" smtClean="0"/>
              <a:t>Will see next week why this is so important….</a:t>
            </a:r>
          </a:p>
          <a:p>
            <a:r>
              <a:rPr lang="en-US" dirty="0" smtClean="0"/>
              <a:t>Yet Chile’s role in the drug trade takes a hit with the September 1973 military coup.</a:t>
            </a:r>
          </a:p>
          <a:p>
            <a:r>
              <a:rPr lang="en-US" dirty="0" smtClean="0"/>
              <a:t>This event “pushed the cocaine traffic out of the divided country toward Colombia, where it would blossom in coming years.”</a:t>
            </a:r>
          </a:p>
          <a:p>
            <a:r>
              <a:rPr lang="en-US" dirty="0" smtClean="0"/>
              <a:t>Again, will see why this was so important.</a:t>
            </a:r>
          </a:p>
          <a:p>
            <a:r>
              <a:rPr lang="en-US" dirty="0" smtClean="0"/>
              <a:t>And one last thing: unintended consequences of Cold War era US foreign policy.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Closer to the United States….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“Cuba was the hub for the development of international cocaine traffic and tastes for the drug during the 1950s.”</a:t>
            </a:r>
          </a:p>
          <a:p>
            <a:r>
              <a:rPr lang="en-US" dirty="0" smtClean="0"/>
              <a:t>It fit in well with Cuba’s gambling and pleasure clubs and prostitution industry (think </a:t>
            </a:r>
            <a:r>
              <a:rPr lang="en-US" i="1" dirty="0" smtClean="0"/>
              <a:t>Godfather II</a:t>
            </a:r>
            <a:r>
              <a:rPr lang="en-US" dirty="0" smtClean="0"/>
              <a:t>).</a:t>
            </a:r>
          </a:p>
          <a:p>
            <a:r>
              <a:rPr lang="en-US" dirty="0" smtClean="0"/>
              <a:t>Became a sort of distribution center for cocaine coming from places like Bolivia.</a:t>
            </a:r>
          </a:p>
          <a:p>
            <a:r>
              <a:rPr lang="en-US" dirty="0" smtClean="0"/>
              <a:t>Post 1959 revolution? “The Cuban Revolution marked a turning point in cocaine’s history in which it was dispersed to widely scattered markets by a new Pan-American class of career traffickers.”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included…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Traffickers in places like Argentina and Brazil.</a:t>
            </a:r>
          </a:p>
          <a:p>
            <a:r>
              <a:rPr lang="en-US" dirty="0" smtClean="0"/>
              <a:t>But also Mexico, Panama, Ecuador, and Colombia.</a:t>
            </a:r>
          </a:p>
          <a:p>
            <a:r>
              <a:rPr lang="en-US" dirty="0" smtClean="0"/>
              <a:t>This is ground zero of the modern global drug trade – and no one was really paying that close attention.</a:t>
            </a:r>
          </a:p>
          <a:p>
            <a:r>
              <a:rPr lang="en-US" dirty="0" smtClean="0"/>
              <a:t>Speaking on Colombia: “Thus, prior to cocaine’s dramatic 1970s shift to Colombia, global policing and study missions of the 1960s left the country entirely off official mapping of cocaine routes and trouble spots.”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Mexico….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“Early Mexican developments were more portentous. Mexico enjoyed venerable smuggling traditions and a border traffic with the United States in liquor and opiates, and it had a legendary official tolerance for graft.”</a:t>
            </a:r>
          </a:p>
          <a:p>
            <a:r>
              <a:rPr lang="en-US" dirty="0" smtClean="0"/>
              <a:t>By the early 1950s, long-range traffickers “quietly exploited Mexico as their safe house en route to the United States.”</a:t>
            </a:r>
          </a:p>
          <a:p>
            <a:r>
              <a:rPr lang="en-US" dirty="0" smtClean="0"/>
              <a:t>By the end of the decade, Mexico was also becoming a center of production for cocaine.</a:t>
            </a:r>
          </a:p>
          <a:p>
            <a:r>
              <a:rPr lang="en-US" dirty="0" smtClean="0"/>
              <a:t>Mexico today?</a:t>
            </a:r>
          </a:p>
          <a:p>
            <a:r>
              <a:rPr lang="en-US" dirty="0" smtClean="0"/>
              <a:t>Legal and illegal flows of goods?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Bolivia….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“After 1950, following the displacement of Peru’s legal and illicit in 1947-50, Bolivia rapidly transformed over the next decade and a half into the major incubating site for illicit cocaine.”</a:t>
            </a:r>
          </a:p>
          <a:p>
            <a:r>
              <a:rPr lang="en-US" dirty="0" smtClean="0"/>
              <a:t>Revolution of 1952 – and US response – created atmosphere ripe for drugs.</a:t>
            </a:r>
          </a:p>
          <a:p>
            <a:r>
              <a:rPr lang="en-US" dirty="0" smtClean="0"/>
              <a:t>Bolivia today?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Incredible death….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Mexican government </a:t>
            </a:r>
            <a:r>
              <a:rPr lang="en-US" dirty="0" smtClean="0"/>
              <a:t>has stated </a:t>
            </a:r>
            <a:r>
              <a:rPr lang="en-US" dirty="0"/>
              <a:t>that between 2007 and 2014 — a period that accounts for some of the bloodiest years of the nation’s war against the drug cartels — more than 164,000 people were victims of homicide. </a:t>
            </a:r>
            <a:endParaRPr lang="en-US" dirty="0" smtClean="0"/>
          </a:p>
          <a:p>
            <a:r>
              <a:rPr lang="en-US" dirty="0"/>
              <a:t>With nearly 23,000 intentional homicides in 2016, Mexico's murder tally was second only to war-torn Syria's </a:t>
            </a:r>
            <a:r>
              <a:rPr lang="en-US" dirty="0" smtClean="0"/>
              <a:t>60,000.</a:t>
            </a:r>
          </a:p>
          <a:p>
            <a:r>
              <a:rPr lang="en-US" dirty="0" smtClean="0"/>
              <a:t>That same year:</a:t>
            </a:r>
          </a:p>
          <a:p>
            <a:r>
              <a:rPr lang="en-US" dirty="0" smtClean="0"/>
              <a:t>Iraq: 17,000 murders.</a:t>
            </a:r>
          </a:p>
          <a:p>
            <a:r>
              <a:rPr lang="en-US" dirty="0" smtClean="0"/>
              <a:t>Afghanistan: 16,000.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36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November 2013….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Bolivia was growing more coca leaves than it consumes or even needs for domestic purposes.</a:t>
            </a:r>
          </a:p>
          <a:p>
            <a:r>
              <a:rPr lang="en-US" dirty="0" smtClean="0"/>
              <a:t>"Demand [for coca leaves] is estimated at 20,690 tons annually, and the required area [to cultivate this amount] is 14,705 hectares (36,337 acres)," Rodolfo </a:t>
            </a:r>
            <a:r>
              <a:rPr lang="en-US" dirty="0" err="1" smtClean="0"/>
              <a:t>Machaca</a:t>
            </a:r>
            <a:r>
              <a:rPr lang="en-US" dirty="0" smtClean="0"/>
              <a:t>, the leader of a coca growers union, told reporters after the study was presented, reported </a:t>
            </a:r>
            <a:r>
              <a:rPr lang="en-US" dirty="0" err="1" smtClean="0"/>
              <a:t>Agence</a:t>
            </a:r>
            <a:r>
              <a:rPr lang="en-US" dirty="0" smtClean="0"/>
              <a:t> France-</a:t>
            </a:r>
            <a:r>
              <a:rPr lang="en-US" dirty="0" err="1" smtClean="0"/>
              <a:t>Presse</a:t>
            </a:r>
            <a:r>
              <a:rPr lang="en-US" dirty="0" smtClean="0"/>
              <a:t>.</a:t>
            </a:r>
          </a:p>
          <a:p>
            <a:r>
              <a:rPr lang="en-US" dirty="0" smtClean="0"/>
              <a:t>But according to the United Nations Office on Drugs and Crime, in 2012 Bolivia had 25,300 hectares of coca plants under cultivation -- more than double the 12,000 hectares that the government authorized for coca production in the 1980s, and far more than domestic demand would suggest.</a:t>
            </a:r>
          </a:p>
          <a:p>
            <a:r>
              <a:rPr lang="en-US" dirty="0" smtClean="0"/>
              <a:t>So where is it all going?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prelude….to the deluge?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Such efforts “left a legacy for the next generation in the creation of illicit cocaine as a transnational good.”</a:t>
            </a:r>
          </a:p>
          <a:p>
            <a:r>
              <a:rPr lang="en-US" dirty="0" smtClean="0"/>
              <a:t>We’ll turn our attention to the next phase on </a:t>
            </a:r>
            <a:r>
              <a:rPr lang="en-US" dirty="0" smtClean="0"/>
              <a:t>Thursday….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7444</TotalTime>
  <Words>1111</Words>
  <Application>Microsoft Office PowerPoint</Application>
  <PresentationFormat>On-screen Show (4:3)</PresentationFormat>
  <Paragraphs>87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Century Gothic</vt:lpstr>
      <vt:lpstr>Wingdings 3</vt:lpstr>
      <vt:lpstr>Wisp</vt:lpstr>
      <vt:lpstr>Birth of the Narcos</vt:lpstr>
      <vt:lpstr>How do we think about….</vt:lpstr>
      <vt:lpstr>So how should we think about the term….</vt:lpstr>
      <vt:lpstr>Between 1947 and 1964….</vt:lpstr>
      <vt:lpstr>The era of mass smuggling of cocaine from South America….</vt:lpstr>
      <vt:lpstr>Jazz performers….</vt:lpstr>
      <vt:lpstr>The Beat Generation….</vt:lpstr>
      <vt:lpstr>And, over time, urban development….</vt:lpstr>
      <vt:lpstr>Meyer Lansky</vt:lpstr>
      <vt:lpstr>When World War II….</vt:lpstr>
      <vt:lpstr>Bugsy Siegel</vt:lpstr>
      <vt:lpstr>Siegel….</vt:lpstr>
      <vt:lpstr>Las Vegas….</vt:lpstr>
      <vt:lpstr>Elsewhere in the US…. </vt:lpstr>
      <vt:lpstr>It dispersed it throughout the region</vt:lpstr>
      <vt:lpstr>Closer to the United States….</vt:lpstr>
      <vt:lpstr>This included…</vt:lpstr>
      <vt:lpstr>In Mexico….</vt:lpstr>
      <vt:lpstr>In Bolivia….</vt:lpstr>
      <vt:lpstr>Incredible death….</vt:lpstr>
      <vt:lpstr>In November 2013….</vt:lpstr>
      <vt:lpstr>A prelude….to the deluge?</vt:lpstr>
    </vt:vector>
  </TitlesOfParts>
  <Company>Milwaukee School of Engineering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Birth of the Narcos</dc:title>
  <dc:creator>Administrator</dc:creator>
  <cp:lastModifiedBy>Carriere, Dr. Michael</cp:lastModifiedBy>
  <cp:revision>5</cp:revision>
  <dcterms:created xsi:type="dcterms:W3CDTF">2014-07-25T23:03:56Z</dcterms:created>
  <dcterms:modified xsi:type="dcterms:W3CDTF">2017-12-11T14:10:30Z</dcterms:modified>
</cp:coreProperties>
</file>